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579" r:id="rId5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09B2167-D733-A741-927E-8520FF923C89}">
          <p14:sldIdLst/>
        </p14:section>
        <p14:section name="Flexible neurotechnologies" id="{2D81C9F6-024B-B943-9570-63632A72EDD2}">
          <p14:sldIdLst>
            <p14:sldId id="579"/>
          </p14:sldIdLst>
        </p14:section>
        <p14:section name="Material recap" id="{EE89B4C7-2317-4744-9207-8D09DCCC943C}">
          <p14:sldIdLst/>
        </p14:section>
        <p14:section name="Examples" id="{CFAE7457-FABF-B543-A488-D0C259ED3CEE}">
          <p14:sldIdLst/>
        </p14:section>
        <p14:section name="summary" id="{F121FF00-ECB9-7749-BB49-D1525A81041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85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9" autoAdjust="0"/>
    <p:restoredTop sz="87950"/>
  </p:normalViewPr>
  <p:slideViewPr>
    <p:cSldViewPr snapToGrid="0" snapToObjects="1" showGuides="1">
      <p:cViewPr varScale="1">
        <p:scale>
          <a:sx n="140" d="100"/>
          <a:sy n="140" d="100"/>
        </p:scale>
        <p:origin x="920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50" d="100"/>
          <a:sy n="150" d="100"/>
        </p:scale>
        <p:origin x="608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79B33-A94D-4C8C-88C2-619932967EF3}" type="datetimeFigureOut">
              <a:rPr lang="fr-CH" smtClean="0">
                <a:latin typeface="Arial" panose="020B0604020202020204" pitchFamily="34" charset="0"/>
              </a:rPr>
              <a:t>13.10.25</a:t>
            </a:fld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 dirty="0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F4AF0-8439-436D-BEF0-52070F19E1B6}" type="slidenum">
              <a:rPr lang="fr-CH" smtClean="0">
                <a:latin typeface="Arial" panose="020B0604020202020204" pitchFamily="34" charset="0"/>
              </a:rPr>
              <a:t>‹#›</a:t>
            </a:fld>
            <a:endParaRPr lang="fr-CH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5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8103E42-5239-1A40-AD33-3EE7E9DDF5FD}" type="datetimeFigureOut">
              <a:rPr lang="fr-FR" smtClean="0"/>
              <a:pPr/>
              <a:t>13/10/2025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CF50783-AAED-1941-8BCC-9F6140F0A6B1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74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812087" cy="4948238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647" y="80283"/>
            <a:ext cx="1175301" cy="508655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800" y="4683125"/>
            <a:ext cx="1828800" cy="460375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550" y="4440264"/>
            <a:ext cx="698500" cy="507975"/>
          </a:xfrm>
        </p:spPr>
        <p:txBody>
          <a:bodyPr lIns="0" tIns="0" rIns="0" bIns="0" anchor="b" anchorCtr="0">
            <a:noAutofit/>
          </a:bodyPr>
          <a:lstStyle>
            <a:lvl1pPr marL="114300" indent="-107950">
              <a:buFontTx/>
              <a:buBlip>
                <a:blip r:embed="rId3"/>
              </a:buBlip>
              <a:tabLst/>
              <a:defRPr sz="70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NX-422</a:t>
            </a:r>
          </a:p>
        </p:txBody>
      </p:sp>
    </p:spTree>
    <p:extLst>
      <p:ext uri="{BB962C8B-B14F-4D97-AF65-F5344CB8AC3E}">
        <p14:creationId xmlns:p14="http://schemas.microsoft.com/office/powerpoint/2010/main" val="577880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26" userDrawn="1">
          <p15:clr>
            <a:srgbClr val="FBAE40"/>
          </p15:clr>
        </p15:guide>
        <p15:guide id="5" orient="horz" pos="123" userDrawn="1">
          <p15:clr>
            <a:srgbClr val="FBAE40"/>
          </p15:clr>
        </p15:guide>
        <p15:guide id="6" orient="horz" pos="3117" userDrawn="1">
          <p15:clr>
            <a:srgbClr val="FBAE40"/>
          </p15:clr>
        </p15:guide>
        <p15:guide id="7" pos="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875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9772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67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NX-422 ©LSBI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039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8239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94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7726363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727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3114674"/>
            <a:ext cx="8239125" cy="2028825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904875" y="1563688"/>
            <a:ext cx="7646988" cy="1436687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 dirty="0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1156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484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 dirty="0"/>
              <a:t>NX-422 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886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 dirty="0"/>
              <a:t>NX-422</a:t>
            </a:r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17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 dirty="0"/>
              <a:t>NX-422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222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 dirty="0"/>
              <a:t>NX-422 ©LSBI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962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86400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 dirty="0"/>
              <a:t>NX-422 ©LSBI</a:t>
            </a:r>
            <a:endParaRPr lang="fr-FR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318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 dirty="0"/>
              <a:t>NX-422 ©LSBI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69895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395" y="131032"/>
            <a:ext cx="3144520" cy="107275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53142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1563688"/>
            <a:ext cx="3144838" cy="3579812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45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fr-CH" dirty="0"/>
              <a:t>NX-422 ©LSBI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15989" y="1874064"/>
            <a:ext cx="3543260" cy="512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 dirty="0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1238" y="195263"/>
            <a:ext cx="512762" cy="163552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700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30273" y="132334"/>
            <a:ext cx="653952" cy="28302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 userDrawn="1"/>
        </p:nvSpPr>
        <p:spPr>
          <a:xfrm rot="16200000">
            <a:off x="430003" y="4897709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81" r:id="rId3"/>
    <p:sldLayoutId id="2147483673" r:id="rId4"/>
    <p:sldLayoutId id="2147483662" r:id="rId5"/>
    <p:sldLayoutId id="2147483674" r:id="rId6"/>
    <p:sldLayoutId id="2147483675" r:id="rId7"/>
    <p:sldLayoutId id="2147483682" r:id="rId8"/>
    <p:sldLayoutId id="2147483676" r:id="rId9"/>
    <p:sldLayoutId id="2147483664" r:id="rId10"/>
    <p:sldLayoutId id="2147483666" r:id="rId11"/>
    <p:sldLayoutId id="2147483677" r:id="rId12"/>
    <p:sldLayoutId id="2147483678" r:id="rId13"/>
    <p:sldLayoutId id="2147483679" r:id="rId14"/>
    <p:sldLayoutId id="2147483667" r:id="rId1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000" spc="-70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SzPct val="90000"/>
        <a:buFont typeface="Wingdings" pitchFamily="2" charset="2"/>
        <a:buChar char="§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1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123" userDrawn="1">
          <p15:clr>
            <a:srgbClr val="F26B43"/>
          </p15:clr>
        </p15:guide>
        <p15:guide id="6" orient="horz" pos="3117" userDrawn="1">
          <p15:clr>
            <a:srgbClr val="F26B43"/>
          </p15:clr>
        </p15:guide>
        <p15:guide id="7" pos="570" userDrawn="1">
          <p15:clr>
            <a:srgbClr val="F26B43"/>
          </p15:clr>
        </p15:guide>
        <p15:guide id="8" pos="1155" userDrawn="1">
          <p15:clr>
            <a:srgbClr val="F26B43"/>
          </p15:clr>
        </p15:guide>
        <p15:guide id="9" pos="1728" userDrawn="1">
          <p15:clr>
            <a:srgbClr val="F26B43"/>
          </p15:clr>
        </p15:guide>
        <p15:guide id="10" pos="2304" userDrawn="1">
          <p15:clr>
            <a:srgbClr val="F26B43"/>
          </p15:clr>
        </p15:guide>
        <p15:guide id="11" pos="3456" userDrawn="1">
          <p15:clr>
            <a:srgbClr val="F26B43"/>
          </p15:clr>
        </p15:guide>
        <p15:guide id="12" pos="4035" userDrawn="1">
          <p15:clr>
            <a:srgbClr val="F26B43"/>
          </p15:clr>
        </p15:guide>
        <p15:guide id="13" pos="4608" userDrawn="1">
          <p15:clr>
            <a:srgbClr val="F26B43"/>
          </p15:clr>
        </p15:guide>
        <p15:guide id="14" pos="5180" userDrawn="1">
          <p15:clr>
            <a:srgbClr val="F26B43"/>
          </p15:clr>
        </p15:guide>
        <p15:guide id="15" orient="horz" pos="490" userDrawn="1">
          <p15:clr>
            <a:srgbClr val="F26B43"/>
          </p15:clr>
        </p15:guide>
        <p15:guide id="16" orient="horz" pos="985" userDrawn="1">
          <p15:clr>
            <a:srgbClr val="F26B43"/>
          </p15:clr>
        </p15:guide>
        <p15:guide id="17" orient="horz" pos="1475" userDrawn="1">
          <p15:clr>
            <a:srgbClr val="F26B43"/>
          </p15:clr>
        </p15:guide>
        <p15:guide id="18" orient="horz" pos="1962" userDrawn="1">
          <p15:clr>
            <a:srgbClr val="F26B43"/>
          </p15:clr>
        </p15:guide>
        <p15:guide id="19" orient="horz" pos="2458" userDrawn="1">
          <p15:clr>
            <a:srgbClr val="F26B43"/>
          </p15:clr>
        </p15:guide>
        <p15:guide id="20" orient="horz" pos="2950" userDrawn="1">
          <p15:clr>
            <a:srgbClr val="F26B43"/>
          </p15:clr>
        </p15:guide>
        <p15:guide id="21" pos="5437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5760" userDrawn="1">
          <p15:clr>
            <a:srgbClr val="F26B43"/>
          </p15:clr>
        </p15:guide>
        <p15:guide id="24" orient="horz" pos="3240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3154A2-83FE-8F42-B05A-3B75B72FCC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Option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6BF8FE-A7A9-A540-A5A8-11119E308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flow for a thin metal track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912C45-3AE0-FB40-AD4B-00FF93BA8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</a:t>
            </a:fld>
            <a:endParaRPr lang="fr-FR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46D0D-BAA7-2744-8E36-8831355B350B}"/>
              </a:ext>
            </a:extLst>
          </p:cNvPr>
          <p:cNvGrpSpPr/>
          <p:nvPr/>
        </p:nvGrpSpPr>
        <p:grpSpPr>
          <a:xfrm>
            <a:off x="1124607" y="2393462"/>
            <a:ext cx="3111062" cy="423310"/>
            <a:chOff x="1124607" y="2393462"/>
            <a:chExt cx="3111062" cy="42331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35C85F28-534C-1A4D-BE70-4ABE1D104B81}"/>
                </a:ext>
              </a:extLst>
            </p:cNvPr>
            <p:cNvSpPr/>
            <p:nvPr/>
          </p:nvSpPr>
          <p:spPr>
            <a:xfrm>
              <a:off x="1124607" y="2501462"/>
              <a:ext cx="3111062" cy="31531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B4348EC-274E-BC45-A4F0-91385D94E4F6}"/>
                </a:ext>
              </a:extLst>
            </p:cNvPr>
            <p:cNvSpPr/>
            <p:nvPr/>
          </p:nvSpPr>
          <p:spPr>
            <a:xfrm>
              <a:off x="1124607" y="2393462"/>
              <a:ext cx="3111062" cy="1080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70FCC9E-1F2C-8E44-812C-DEEF8E34976D}"/>
              </a:ext>
            </a:extLst>
          </p:cNvPr>
          <p:cNvGrpSpPr/>
          <p:nvPr/>
        </p:nvGrpSpPr>
        <p:grpSpPr>
          <a:xfrm>
            <a:off x="1124607" y="3334396"/>
            <a:ext cx="3111062" cy="464050"/>
            <a:chOff x="1124607" y="3357932"/>
            <a:chExt cx="3111062" cy="46405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96E26CCB-09F3-BF42-AB5A-FFAF70078E29}"/>
                </a:ext>
              </a:extLst>
            </p:cNvPr>
            <p:cNvGrpSpPr/>
            <p:nvPr/>
          </p:nvGrpSpPr>
          <p:grpSpPr>
            <a:xfrm>
              <a:off x="1124607" y="3398672"/>
              <a:ext cx="3111062" cy="423310"/>
              <a:chOff x="1124607" y="2393462"/>
              <a:chExt cx="3111062" cy="423310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51FCA2E-C2C0-6E4C-8804-99EB8F73725C}"/>
                  </a:ext>
                </a:extLst>
              </p:cNvPr>
              <p:cNvSpPr/>
              <p:nvPr/>
            </p:nvSpPr>
            <p:spPr>
              <a:xfrm>
                <a:off x="1124607" y="2501462"/>
                <a:ext cx="3111062" cy="315310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5942978-0FC1-AF48-AF8F-D187A53B0C6D}"/>
                  </a:ext>
                </a:extLst>
              </p:cNvPr>
              <p:cNvSpPr/>
              <p:nvPr/>
            </p:nvSpPr>
            <p:spPr>
              <a:xfrm>
                <a:off x="1124607" y="2393462"/>
                <a:ext cx="3111062" cy="108000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CAA7349-D066-2040-AF4D-B211D69AD41A}"/>
                </a:ext>
              </a:extLst>
            </p:cNvPr>
            <p:cNvSpPr/>
            <p:nvPr/>
          </p:nvSpPr>
          <p:spPr>
            <a:xfrm>
              <a:off x="1124607" y="3357932"/>
              <a:ext cx="3111062" cy="360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D0FC9DC-5D1B-2A4B-8043-FFCFE10278D8}"/>
              </a:ext>
            </a:extLst>
          </p:cNvPr>
          <p:cNvSpPr/>
          <p:nvPr/>
        </p:nvSpPr>
        <p:spPr>
          <a:xfrm>
            <a:off x="1124607" y="4456650"/>
            <a:ext cx="3111062" cy="31531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60183D0-5342-DF4A-BC43-63C6A90B6512}"/>
              </a:ext>
            </a:extLst>
          </p:cNvPr>
          <p:cNvSpPr/>
          <p:nvPr/>
        </p:nvSpPr>
        <p:spPr>
          <a:xfrm>
            <a:off x="1124607" y="4348650"/>
            <a:ext cx="3111062" cy="10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E954589-2BF5-7343-A013-76425DC4FAC9}"/>
              </a:ext>
            </a:extLst>
          </p:cNvPr>
          <p:cNvSpPr/>
          <p:nvPr/>
        </p:nvSpPr>
        <p:spPr>
          <a:xfrm>
            <a:off x="1277007" y="4316071"/>
            <a:ext cx="360000" cy="3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E6C905D-53D4-B141-94D5-612C6EA3FDE6}"/>
              </a:ext>
            </a:extLst>
          </p:cNvPr>
          <p:cNvSpPr/>
          <p:nvPr/>
        </p:nvSpPr>
        <p:spPr>
          <a:xfrm>
            <a:off x="1815303" y="4316071"/>
            <a:ext cx="720000" cy="3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D9E7BB-F8E8-7F4A-9D69-36E8A783F475}"/>
              </a:ext>
            </a:extLst>
          </p:cNvPr>
          <p:cNvSpPr/>
          <p:nvPr/>
        </p:nvSpPr>
        <p:spPr>
          <a:xfrm>
            <a:off x="2713599" y="4316071"/>
            <a:ext cx="720000" cy="3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486C2FF-104F-A140-AE31-B6DA1D49DEF7}"/>
              </a:ext>
            </a:extLst>
          </p:cNvPr>
          <p:cNvSpPr/>
          <p:nvPr/>
        </p:nvSpPr>
        <p:spPr>
          <a:xfrm>
            <a:off x="3611894" y="4316071"/>
            <a:ext cx="360000" cy="36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3C91EA-727E-454A-834B-FCD5CE325F61}"/>
              </a:ext>
            </a:extLst>
          </p:cNvPr>
          <p:cNvSpPr txBox="1"/>
          <p:nvPr/>
        </p:nvSpPr>
        <p:spPr>
          <a:xfrm>
            <a:off x="4420038" y="1651804"/>
            <a:ext cx="297389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Spin-coat the substrate polymer</a:t>
            </a:r>
          </a:p>
          <a:p>
            <a:pPr lvl="1"/>
            <a:r>
              <a:rPr lang="en-US" i="1" dirty="0"/>
              <a:t>Material and thickness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5FB153F-CF68-7248-A2C1-F0256FE5F315}"/>
              </a:ext>
            </a:extLst>
          </p:cNvPr>
          <p:cNvSpPr txBox="1"/>
          <p:nvPr/>
        </p:nvSpPr>
        <p:spPr>
          <a:xfrm>
            <a:off x="4420038" y="2171145"/>
            <a:ext cx="225254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    Evaporate metal</a:t>
            </a:r>
          </a:p>
          <a:p>
            <a:pPr lvl="1"/>
            <a:r>
              <a:rPr lang="en-US" i="1" dirty="0"/>
              <a:t>Material and thickness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C462F79-B5EF-0A4D-B019-03DE22EE10A9}"/>
              </a:ext>
            </a:extLst>
          </p:cNvPr>
          <p:cNvSpPr txBox="1"/>
          <p:nvPr/>
        </p:nvSpPr>
        <p:spPr>
          <a:xfrm>
            <a:off x="4420038" y="2690486"/>
            <a:ext cx="4512774" cy="7155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3.    </a:t>
            </a:r>
            <a:r>
              <a:rPr lang="en-US" dirty="0" err="1"/>
              <a:t>Photolithogaphy</a:t>
            </a:r>
            <a:r>
              <a:rPr lang="en-US" dirty="0"/>
              <a:t> </a:t>
            </a:r>
          </a:p>
          <a:p>
            <a:pPr lvl="1"/>
            <a:r>
              <a:rPr lang="en-US" i="1" dirty="0"/>
              <a:t>Mask preparation, photoresist spin-coating &amp; baking</a:t>
            </a:r>
          </a:p>
          <a:p>
            <a:pPr lvl="1"/>
            <a:r>
              <a:rPr lang="en-US" i="1" dirty="0"/>
              <a:t>Curing, development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CD05903-00BF-FC44-96B6-AEF861EE83EF}"/>
              </a:ext>
            </a:extLst>
          </p:cNvPr>
          <p:cNvSpPr txBox="1"/>
          <p:nvPr/>
        </p:nvSpPr>
        <p:spPr>
          <a:xfrm>
            <a:off x="4420038" y="3417577"/>
            <a:ext cx="197361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4.    Metal etching  </a:t>
            </a:r>
          </a:p>
          <a:p>
            <a:pPr lvl="1"/>
            <a:r>
              <a:rPr lang="en-US" i="1" dirty="0"/>
              <a:t>Dry or wet process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5CEA79D-AFCF-6F4A-99C3-962B16FBE5FC}"/>
              </a:ext>
            </a:extLst>
          </p:cNvPr>
          <p:cNvSpPr txBox="1"/>
          <p:nvPr/>
        </p:nvSpPr>
        <p:spPr>
          <a:xfrm>
            <a:off x="4420038" y="3936918"/>
            <a:ext cx="176202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5.    Photoresist strip</a:t>
            </a:r>
          </a:p>
          <a:p>
            <a:pPr lvl="1"/>
            <a:r>
              <a:rPr lang="en-US" i="1" dirty="0"/>
              <a:t>Wet process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C877F7F-7BD5-8540-952B-8D163B7BB30F}"/>
              </a:ext>
            </a:extLst>
          </p:cNvPr>
          <p:cNvSpPr txBox="1"/>
          <p:nvPr/>
        </p:nvSpPr>
        <p:spPr>
          <a:xfrm>
            <a:off x="4420038" y="4456259"/>
            <a:ext cx="261488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6.    Substrate release</a:t>
            </a:r>
          </a:p>
          <a:p>
            <a:pPr lvl="1"/>
            <a:r>
              <a:rPr lang="en-US" i="1" dirty="0"/>
              <a:t>Wet or mechanical process</a:t>
            </a:r>
          </a:p>
        </p:txBody>
      </p:sp>
      <p:sp>
        <p:nvSpPr>
          <p:cNvPr id="7" name="Date Placeholder 2">
            <a:extLst>
              <a:ext uri="{FF2B5EF4-FFF2-40B4-BE49-F238E27FC236}">
                <a16:creationId xmlns:a16="http://schemas.microsoft.com/office/drawing/2014/main" id="{04BB0491-D0C0-7F94-8D69-7E2C280689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-1221413" y="2819885"/>
            <a:ext cx="3341052" cy="828658"/>
          </a:xfrm>
        </p:spPr>
        <p:txBody>
          <a:bodyPr/>
          <a:lstStyle/>
          <a:p>
            <a:r>
              <a:rPr lang="fr-CH" dirty="0"/>
              <a:t>NX-422 ©LSBI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5212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999091-d13c-4896-af8c-12784b3b465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2CCF721AAD584BABBD2D5615EE9CC9" ma:contentTypeVersion="9" ma:contentTypeDescription="Create a new document." ma:contentTypeScope="" ma:versionID="d7b959b61b1cbd4bc9c206434bdc8258">
  <xsd:schema xmlns:xsd="http://www.w3.org/2001/XMLSchema" xmlns:xs="http://www.w3.org/2001/XMLSchema" xmlns:p="http://schemas.microsoft.com/office/2006/metadata/properties" xmlns:ns2="fb999091-d13c-4896-af8c-12784b3b4650" targetNamespace="http://schemas.microsoft.com/office/2006/metadata/properties" ma:root="true" ma:fieldsID="be59aac0e2f03b9f80831f23135d2903" ns2:_="">
    <xsd:import namespace="fb999091-d13c-4896-af8c-12784b3b46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999091-d13c-4896-af8c-12784b3b46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0221fbda-75be-4c33-b0c8-319ad1a563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8A6C70-7FF5-480A-B09B-7D0A19B2F431}">
  <ds:schemaRefs>
    <ds:schemaRef ds:uri="http://schemas.microsoft.com/office/2006/metadata/properties"/>
    <ds:schemaRef ds:uri="http://schemas.microsoft.com/office/infopath/2007/PartnerControls"/>
    <ds:schemaRef ds:uri="fb999091-d13c-4896-af8c-12784b3b4650"/>
  </ds:schemaRefs>
</ds:datastoreItem>
</file>

<file path=customXml/itemProps2.xml><?xml version="1.0" encoding="utf-8"?>
<ds:datastoreItem xmlns:ds="http://schemas.openxmlformats.org/officeDocument/2006/customXml" ds:itemID="{266205E9-12FC-4D6C-B0C7-1E9025EEB1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941CEC-18A5-4E4E-940F-6B9EDDC488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999091-d13c-4896-af8c-12784b3b46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12711</TotalTime>
  <Words>62</Words>
  <Application>Microsoft Macintosh PowerPoint</Application>
  <PresentationFormat>On-screen Show (16:9)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Franklin Gothic Demi Cond</vt:lpstr>
      <vt:lpstr>Wingdings</vt:lpstr>
      <vt:lpstr>Thème Office</vt:lpstr>
      <vt:lpstr>Process flow for a thin metal track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EPFL</dc:title>
  <dc:creator>Utilisateur Microsoft Office</dc:creator>
  <cp:lastModifiedBy>Giuseppe Schiavone</cp:lastModifiedBy>
  <cp:revision>144</cp:revision>
  <cp:lastPrinted>2024-10-04T04:27:01Z</cp:lastPrinted>
  <dcterms:created xsi:type="dcterms:W3CDTF">2019-04-02T06:24:35Z</dcterms:created>
  <dcterms:modified xsi:type="dcterms:W3CDTF">2025-10-13T16:29:14Z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0x010100912CCF721AAD584BABBD2D5615EE9CC9</vt:lpwstr>
  </property>
</Properties>
</file>